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5" r:id="rId2"/>
    <p:sldId id="256" r:id="rId3"/>
    <p:sldId id="261" r:id="rId4"/>
    <p:sldId id="270" r:id="rId5"/>
    <p:sldId id="266" r:id="rId6"/>
    <p:sldId id="267" r:id="rId7"/>
    <p:sldId id="268" r:id="rId8"/>
    <p:sldId id="269"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1" d="100"/>
          <a:sy n="121" d="100"/>
        </p:scale>
        <p:origin x="461"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en-US"/>
              <a:t>K-5 number of discipline referrals (last 5 years)</a:t>
            </a:r>
          </a:p>
        </c:rich>
      </c:tx>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total</c:v>
                </c:pt>
              </c:strCache>
            </c:strRef>
          </c:tx>
          <c:spPr>
            <a:solidFill>
              <a:schemeClr val="accent1"/>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17/18</c:v>
                </c:pt>
                <c:pt idx="1">
                  <c:v>18/19</c:v>
                </c:pt>
                <c:pt idx="2">
                  <c:v>19/20</c:v>
                </c:pt>
                <c:pt idx="3">
                  <c:v>20/21</c:v>
                </c:pt>
                <c:pt idx="4">
                  <c:v>21/22</c:v>
                </c:pt>
              </c:strCache>
            </c:strRef>
          </c:cat>
          <c:val>
            <c:numRef>
              <c:f>Sheet1!$B$2:$B$6</c:f>
              <c:numCache>
                <c:formatCode>General</c:formatCode>
                <c:ptCount val="5"/>
                <c:pt idx="0">
                  <c:v>31</c:v>
                </c:pt>
                <c:pt idx="1">
                  <c:v>48</c:v>
                </c:pt>
                <c:pt idx="2">
                  <c:v>5</c:v>
                </c:pt>
                <c:pt idx="3">
                  <c:v>5</c:v>
                </c:pt>
                <c:pt idx="4">
                  <c:v>15</c:v>
                </c:pt>
              </c:numCache>
            </c:numRef>
          </c:val>
          <c:extLst>
            <c:ext xmlns:c16="http://schemas.microsoft.com/office/drawing/2014/chart" uri="{C3380CC4-5D6E-409C-BE32-E72D297353CC}">
              <c16:uniqueId val="{00000000-6CA9-46A1-86C4-018BEEDBC8F7}"/>
            </c:ext>
          </c:extLst>
        </c:ser>
        <c:ser>
          <c:idx val="1"/>
          <c:order val="1"/>
          <c:tx>
            <c:strRef>
              <c:f>Sheet1!$C$1</c:f>
              <c:strCache>
                <c:ptCount val="1"/>
                <c:pt idx="0">
                  <c:v>hispanic</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17/18</c:v>
                </c:pt>
                <c:pt idx="1">
                  <c:v>18/19</c:v>
                </c:pt>
                <c:pt idx="2">
                  <c:v>19/20</c:v>
                </c:pt>
                <c:pt idx="3">
                  <c:v>20/21</c:v>
                </c:pt>
                <c:pt idx="4">
                  <c:v>21/22</c:v>
                </c:pt>
              </c:strCache>
            </c:strRef>
          </c:cat>
          <c:val>
            <c:numRef>
              <c:f>Sheet1!$C$2:$C$6</c:f>
              <c:numCache>
                <c:formatCode>General</c:formatCode>
                <c:ptCount val="5"/>
                <c:pt idx="0">
                  <c:v>29</c:v>
                </c:pt>
                <c:pt idx="1">
                  <c:v>44</c:v>
                </c:pt>
                <c:pt idx="2">
                  <c:v>4</c:v>
                </c:pt>
                <c:pt idx="3">
                  <c:v>3</c:v>
                </c:pt>
                <c:pt idx="4">
                  <c:v>6</c:v>
                </c:pt>
              </c:numCache>
            </c:numRef>
          </c:val>
          <c:extLst>
            <c:ext xmlns:c16="http://schemas.microsoft.com/office/drawing/2014/chart" uri="{C3380CC4-5D6E-409C-BE32-E72D297353CC}">
              <c16:uniqueId val="{00000001-6CA9-46A1-86C4-018BEEDBC8F7}"/>
            </c:ext>
          </c:extLst>
        </c:ser>
        <c:ser>
          <c:idx val="2"/>
          <c:order val="2"/>
          <c:tx>
            <c:strRef>
              <c:f>Sheet1!$D$1</c:f>
              <c:strCache>
                <c:ptCount val="1"/>
                <c:pt idx="0">
                  <c:v>white</c:v>
                </c:pt>
              </c:strCache>
            </c:strRef>
          </c:tx>
          <c:spPr>
            <a:solidFill>
              <a:schemeClr val="accent3"/>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17/18</c:v>
                </c:pt>
                <c:pt idx="1">
                  <c:v>18/19</c:v>
                </c:pt>
                <c:pt idx="2">
                  <c:v>19/20</c:v>
                </c:pt>
                <c:pt idx="3">
                  <c:v>20/21</c:v>
                </c:pt>
                <c:pt idx="4">
                  <c:v>21/22</c:v>
                </c:pt>
              </c:strCache>
            </c:strRef>
          </c:cat>
          <c:val>
            <c:numRef>
              <c:f>Sheet1!$D$2:$D$6</c:f>
              <c:numCache>
                <c:formatCode>General</c:formatCode>
                <c:ptCount val="5"/>
                <c:pt idx="0">
                  <c:v>2</c:v>
                </c:pt>
                <c:pt idx="1">
                  <c:v>4</c:v>
                </c:pt>
                <c:pt idx="2">
                  <c:v>1</c:v>
                </c:pt>
                <c:pt idx="3">
                  <c:v>2</c:v>
                </c:pt>
                <c:pt idx="4">
                  <c:v>9</c:v>
                </c:pt>
              </c:numCache>
            </c:numRef>
          </c:val>
          <c:extLst>
            <c:ext xmlns:c16="http://schemas.microsoft.com/office/drawing/2014/chart" uri="{C3380CC4-5D6E-409C-BE32-E72D297353CC}">
              <c16:uniqueId val="{00000002-6CA9-46A1-86C4-018BEEDBC8F7}"/>
            </c:ext>
          </c:extLst>
        </c:ser>
        <c:dLbls>
          <c:dLblPos val="outEnd"/>
          <c:showLegendKey val="0"/>
          <c:showVal val="1"/>
          <c:showCatName val="0"/>
          <c:showSerName val="0"/>
          <c:showPercent val="0"/>
          <c:showBubbleSize val="0"/>
        </c:dLbls>
        <c:gapWidth val="444"/>
        <c:overlap val="-90"/>
        <c:axId val="761653087"/>
        <c:axId val="761651423"/>
      </c:barChart>
      <c:catAx>
        <c:axId val="76165308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761651423"/>
        <c:crosses val="autoZero"/>
        <c:auto val="1"/>
        <c:lblAlgn val="ctr"/>
        <c:lblOffset val="100"/>
        <c:noMultiLvlLbl val="0"/>
      </c:catAx>
      <c:valAx>
        <c:axId val="761651423"/>
        <c:scaling>
          <c:orientation val="minMax"/>
        </c:scaling>
        <c:delete val="1"/>
        <c:axPos val="l"/>
        <c:numFmt formatCode="General" sourceLinked="1"/>
        <c:majorTickMark val="none"/>
        <c:minorTickMark val="none"/>
        <c:tickLblPos val="nextTo"/>
        <c:crossAx val="76165308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SBA - ELA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hispanic</c:v>
                </c:pt>
              </c:strCache>
            </c:strRef>
          </c:tx>
          <c:spPr>
            <a:ln w="28575" cap="rnd">
              <a:solidFill>
                <a:schemeClr val="accent1"/>
              </a:solidFill>
              <a:round/>
            </a:ln>
            <a:effectLst/>
          </c:spPr>
          <c:marker>
            <c:symbol val="none"/>
          </c:marker>
          <c:cat>
            <c:numRef>
              <c:f>Sheet1!$A$2:$A$7</c:f>
              <c:numCache>
                <c:formatCode>General</c:formatCode>
                <c:ptCount val="6"/>
                <c:pt idx="0">
                  <c:v>2015</c:v>
                </c:pt>
                <c:pt idx="1">
                  <c:v>2016</c:v>
                </c:pt>
                <c:pt idx="2">
                  <c:v>2017</c:v>
                </c:pt>
                <c:pt idx="3">
                  <c:v>2018</c:v>
                </c:pt>
                <c:pt idx="4">
                  <c:v>2019</c:v>
                </c:pt>
                <c:pt idx="5">
                  <c:v>2022</c:v>
                </c:pt>
              </c:numCache>
            </c:numRef>
          </c:cat>
          <c:val>
            <c:numRef>
              <c:f>Sheet1!$B$2:$B$7</c:f>
              <c:numCache>
                <c:formatCode>General</c:formatCode>
                <c:ptCount val="6"/>
                <c:pt idx="0">
                  <c:v>11.6</c:v>
                </c:pt>
                <c:pt idx="1">
                  <c:v>17.5</c:v>
                </c:pt>
                <c:pt idx="2">
                  <c:v>17.600000000000001</c:v>
                </c:pt>
                <c:pt idx="3">
                  <c:v>20</c:v>
                </c:pt>
                <c:pt idx="4">
                  <c:v>12.9</c:v>
                </c:pt>
                <c:pt idx="5">
                  <c:v>29.9</c:v>
                </c:pt>
              </c:numCache>
            </c:numRef>
          </c:val>
          <c:smooth val="0"/>
          <c:extLst>
            <c:ext xmlns:c16="http://schemas.microsoft.com/office/drawing/2014/chart" uri="{C3380CC4-5D6E-409C-BE32-E72D297353CC}">
              <c16:uniqueId val="{00000000-3143-4820-AEDF-1D63FB28D1D6}"/>
            </c:ext>
          </c:extLst>
        </c:ser>
        <c:ser>
          <c:idx val="1"/>
          <c:order val="1"/>
          <c:tx>
            <c:strRef>
              <c:f>Sheet1!$C$1</c:f>
              <c:strCache>
                <c:ptCount val="1"/>
                <c:pt idx="0">
                  <c:v>white</c:v>
                </c:pt>
              </c:strCache>
            </c:strRef>
          </c:tx>
          <c:spPr>
            <a:ln w="28575" cap="rnd">
              <a:solidFill>
                <a:schemeClr val="accent2"/>
              </a:solidFill>
              <a:round/>
            </a:ln>
            <a:effectLst/>
          </c:spPr>
          <c:marker>
            <c:symbol val="none"/>
          </c:marker>
          <c:cat>
            <c:numRef>
              <c:f>Sheet1!$A$2:$A$7</c:f>
              <c:numCache>
                <c:formatCode>General</c:formatCode>
                <c:ptCount val="6"/>
                <c:pt idx="0">
                  <c:v>2015</c:v>
                </c:pt>
                <c:pt idx="1">
                  <c:v>2016</c:v>
                </c:pt>
                <c:pt idx="2">
                  <c:v>2017</c:v>
                </c:pt>
                <c:pt idx="3">
                  <c:v>2018</c:v>
                </c:pt>
                <c:pt idx="4">
                  <c:v>2019</c:v>
                </c:pt>
                <c:pt idx="5">
                  <c:v>2022</c:v>
                </c:pt>
              </c:numCache>
            </c:numRef>
          </c:cat>
          <c:val>
            <c:numRef>
              <c:f>Sheet1!$C$2:$C$7</c:f>
              <c:numCache>
                <c:formatCode>General</c:formatCode>
                <c:ptCount val="6"/>
                <c:pt idx="0">
                  <c:v>48.1</c:v>
                </c:pt>
                <c:pt idx="1">
                  <c:v>53.3</c:v>
                </c:pt>
                <c:pt idx="2">
                  <c:v>52.9</c:v>
                </c:pt>
                <c:pt idx="3">
                  <c:v>55.1</c:v>
                </c:pt>
                <c:pt idx="4">
                  <c:v>53.3</c:v>
                </c:pt>
                <c:pt idx="5">
                  <c:v>55</c:v>
                </c:pt>
              </c:numCache>
            </c:numRef>
          </c:val>
          <c:smooth val="0"/>
          <c:extLst>
            <c:ext xmlns:c16="http://schemas.microsoft.com/office/drawing/2014/chart" uri="{C3380CC4-5D6E-409C-BE32-E72D297353CC}">
              <c16:uniqueId val="{00000001-3143-4820-AEDF-1D63FB28D1D6}"/>
            </c:ext>
          </c:extLst>
        </c:ser>
        <c:dLbls>
          <c:showLegendKey val="0"/>
          <c:showVal val="0"/>
          <c:showCatName val="0"/>
          <c:showSerName val="0"/>
          <c:showPercent val="0"/>
          <c:showBubbleSize val="0"/>
        </c:dLbls>
        <c:smooth val="0"/>
        <c:axId val="571640671"/>
        <c:axId val="571641503"/>
      </c:lineChart>
      <c:catAx>
        <c:axId val="571640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1641503"/>
        <c:crosses val="autoZero"/>
        <c:auto val="1"/>
        <c:lblAlgn val="ctr"/>
        <c:lblOffset val="100"/>
        <c:noMultiLvlLbl val="0"/>
      </c:catAx>
      <c:valAx>
        <c:axId val="5716415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164067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SBA - MATH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hispanic</c:v>
                </c:pt>
              </c:strCache>
            </c:strRef>
          </c:tx>
          <c:spPr>
            <a:ln w="28575" cap="rnd">
              <a:solidFill>
                <a:schemeClr val="accent1"/>
              </a:solidFill>
              <a:round/>
            </a:ln>
            <a:effectLst/>
          </c:spPr>
          <c:marker>
            <c:symbol val="none"/>
          </c:marker>
          <c:cat>
            <c:numRef>
              <c:f>Sheet1!$A$2:$A$7</c:f>
              <c:numCache>
                <c:formatCode>General</c:formatCode>
                <c:ptCount val="6"/>
                <c:pt idx="0">
                  <c:v>2015</c:v>
                </c:pt>
                <c:pt idx="1">
                  <c:v>2016</c:v>
                </c:pt>
                <c:pt idx="2">
                  <c:v>2017</c:v>
                </c:pt>
                <c:pt idx="3">
                  <c:v>2018</c:v>
                </c:pt>
                <c:pt idx="4">
                  <c:v>2019</c:v>
                </c:pt>
                <c:pt idx="5">
                  <c:v>2022</c:v>
                </c:pt>
              </c:numCache>
            </c:numRef>
          </c:cat>
          <c:val>
            <c:numRef>
              <c:f>Sheet1!$B$2:$B$7</c:f>
              <c:numCache>
                <c:formatCode>General</c:formatCode>
                <c:ptCount val="6"/>
                <c:pt idx="0">
                  <c:v>7.4</c:v>
                </c:pt>
                <c:pt idx="1">
                  <c:v>12.4</c:v>
                </c:pt>
                <c:pt idx="2">
                  <c:v>21.3</c:v>
                </c:pt>
                <c:pt idx="3">
                  <c:v>32</c:v>
                </c:pt>
                <c:pt idx="4">
                  <c:v>22.8</c:v>
                </c:pt>
                <c:pt idx="5">
                  <c:v>27.9</c:v>
                </c:pt>
              </c:numCache>
            </c:numRef>
          </c:val>
          <c:smooth val="0"/>
          <c:extLst>
            <c:ext xmlns:c16="http://schemas.microsoft.com/office/drawing/2014/chart" uri="{C3380CC4-5D6E-409C-BE32-E72D297353CC}">
              <c16:uniqueId val="{00000000-B19A-484F-91F3-4BF96599683D}"/>
            </c:ext>
          </c:extLst>
        </c:ser>
        <c:ser>
          <c:idx val="1"/>
          <c:order val="1"/>
          <c:tx>
            <c:strRef>
              <c:f>Sheet1!$C$1</c:f>
              <c:strCache>
                <c:ptCount val="1"/>
                <c:pt idx="0">
                  <c:v>white</c:v>
                </c:pt>
              </c:strCache>
            </c:strRef>
          </c:tx>
          <c:spPr>
            <a:ln w="28575" cap="rnd">
              <a:solidFill>
                <a:schemeClr val="accent2"/>
              </a:solidFill>
              <a:round/>
            </a:ln>
            <a:effectLst/>
          </c:spPr>
          <c:marker>
            <c:symbol val="none"/>
          </c:marker>
          <c:cat>
            <c:numRef>
              <c:f>Sheet1!$A$2:$A$7</c:f>
              <c:numCache>
                <c:formatCode>General</c:formatCode>
                <c:ptCount val="6"/>
                <c:pt idx="0">
                  <c:v>2015</c:v>
                </c:pt>
                <c:pt idx="1">
                  <c:v>2016</c:v>
                </c:pt>
                <c:pt idx="2">
                  <c:v>2017</c:v>
                </c:pt>
                <c:pt idx="3">
                  <c:v>2018</c:v>
                </c:pt>
                <c:pt idx="4">
                  <c:v>2019</c:v>
                </c:pt>
                <c:pt idx="5">
                  <c:v>2022</c:v>
                </c:pt>
              </c:numCache>
            </c:numRef>
          </c:cat>
          <c:val>
            <c:numRef>
              <c:f>Sheet1!$C$2:$C$7</c:f>
              <c:numCache>
                <c:formatCode>General</c:formatCode>
                <c:ptCount val="6"/>
                <c:pt idx="0">
                  <c:v>43.6</c:v>
                </c:pt>
                <c:pt idx="1">
                  <c:v>44.4</c:v>
                </c:pt>
                <c:pt idx="2">
                  <c:v>47.1</c:v>
                </c:pt>
                <c:pt idx="3">
                  <c:v>67.3</c:v>
                </c:pt>
                <c:pt idx="4">
                  <c:v>47.8</c:v>
                </c:pt>
                <c:pt idx="5">
                  <c:v>63.4</c:v>
                </c:pt>
              </c:numCache>
            </c:numRef>
          </c:val>
          <c:smooth val="0"/>
          <c:extLst>
            <c:ext xmlns:c16="http://schemas.microsoft.com/office/drawing/2014/chart" uri="{C3380CC4-5D6E-409C-BE32-E72D297353CC}">
              <c16:uniqueId val="{00000001-B19A-484F-91F3-4BF96599683D}"/>
            </c:ext>
          </c:extLst>
        </c:ser>
        <c:dLbls>
          <c:showLegendKey val="0"/>
          <c:showVal val="0"/>
          <c:showCatName val="0"/>
          <c:showSerName val="0"/>
          <c:showPercent val="0"/>
          <c:showBubbleSize val="0"/>
        </c:dLbls>
        <c:smooth val="0"/>
        <c:axId val="571640671"/>
        <c:axId val="571641503"/>
      </c:lineChart>
      <c:catAx>
        <c:axId val="571640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1641503"/>
        <c:crosses val="autoZero"/>
        <c:auto val="1"/>
        <c:lblAlgn val="ctr"/>
        <c:lblOffset val="100"/>
        <c:noMultiLvlLbl val="0"/>
      </c:catAx>
      <c:valAx>
        <c:axId val="5716415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1640671"/>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Low Income MATH</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18218061674008812"/>
          <c:y val="0.15864384399545617"/>
          <c:w val="0.78257709251101326"/>
          <c:h val="0.54374399254347217"/>
        </c:manualLayout>
      </c:layout>
      <c:lineChart>
        <c:grouping val="standard"/>
        <c:varyColors val="0"/>
        <c:ser>
          <c:idx val="0"/>
          <c:order val="0"/>
          <c:tx>
            <c:strRef>
              <c:f>Sheet1!$B$1</c:f>
              <c:strCache>
                <c:ptCount val="1"/>
                <c:pt idx="0">
                  <c:v>SBA MATH</c:v>
                </c:pt>
              </c:strCache>
            </c:strRef>
          </c:tx>
          <c:spPr>
            <a:ln w="31750" cap="rnd">
              <a:solidFill>
                <a:schemeClr val="accent1"/>
              </a:solidFill>
              <a:round/>
            </a:ln>
            <a:effectLst>
              <a:innerShdw blurRad="50800" dist="25400" dir="13500000">
                <a:srgbClr val="000000">
                  <a:alpha val="55000"/>
                </a:srgbClr>
              </a:innerShdw>
            </a:effectLst>
          </c:spPr>
          <c:marker>
            <c:symbol val="none"/>
          </c:marker>
          <c:cat>
            <c:numRef>
              <c:f>Sheet1!$A$2:$A$7</c:f>
              <c:numCache>
                <c:formatCode>General</c:formatCode>
                <c:ptCount val="6"/>
                <c:pt idx="0">
                  <c:v>2015</c:v>
                </c:pt>
                <c:pt idx="1">
                  <c:v>2016</c:v>
                </c:pt>
                <c:pt idx="2">
                  <c:v>2017</c:v>
                </c:pt>
                <c:pt idx="3">
                  <c:v>2018</c:v>
                </c:pt>
                <c:pt idx="4">
                  <c:v>2019</c:v>
                </c:pt>
                <c:pt idx="5">
                  <c:v>2022</c:v>
                </c:pt>
              </c:numCache>
            </c:numRef>
          </c:cat>
          <c:val>
            <c:numRef>
              <c:f>Sheet1!$B$2:$B$7</c:f>
              <c:numCache>
                <c:formatCode>General</c:formatCode>
                <c:ptCount val="6"/>
                <c:pt idx="0">
                  <c:v>13.9</c:v>
                </c:pt>
                <c:pt idx="1">
                  <c:v>14</c:v>
                </c:pt>
                <c:pt idx="2">
                  <c:v>26.1</c:v>
                </c:pt>
                <c:pt idx="3">
                  <c:v>31.5</c:v>
                </c:pt>
                <c:pt idx="4">
                  <c:v>22.9</c:v>
                </c:pt>
                <c:pt idx="5">
                  <c:v>34.5</c:v>
                </c:pt>
              </c:numCache>
            </c:numRef>
          </c:val>
          <c:smooth val="0"/>
          <c:extLst>
            <c:ext xmlns:c16="http://schemas.microsoft.com/office/drawing/2014/chart" uri="{C3380CC4-5D6E-409C-BE32-E72D297353CC}">
              <c16:uniqueId val="{00000000-50D4-43CF-89DD-EDED5D979860}"/>
            </c:ext>
          </c:extLst>
        </c:ser>
        <c:dLbls>
          <c:showLegendKey val="0"/>
          <c:showVal val="0"/>
          <c:showCatName val="0"/>
          <c:showSerName val="0"/>
          <c:showPercent val="0"/>
          <c:showBubbleSize val="0"/>
        </c:dLbls>
        <c:smooth val="0"/>
        <c:axId val="13316815"/>
        <c:axId val="13315983"/>
      </c:lineChart>
      <c:catAx>
        <c:axId val="13316815"/>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3315983"/>
        <c:crosses val="autoZero"/>
        <c:auto val="1"/>
        <c:lblAlgn val="ctr"/>
        <c:lblOffset val="100"/>
        <c:noMultiLvlLbl val="0"/>
      </c:catAx>
      <c:valAx>
        <c:axId val="13315983"/>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3316815"/>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2"/>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Low Income ELA</a:t>
            </a:r>
          </a:p>
        </c:rich>
      </c:tx>
      <c:layout>
        <c:manualLayout>
          <c:xMode val="edge"/>
          <c:yMode val="edge"/>
          <c:x val="0.43542148431560029"/>
          <c:y val="1.2582057886382697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7714985313609189E-2"/>
          <c:y val="0.13665171625378969"/>
          <c:w val="0.89998435341798566"/>
          <c:h val="0.74729795353323836"/>
        </c:manualLayout>
      </c:layout>
      <c:lineChart>
        <c:grouping val="standard"/>
        <c:varyColors val="0"/>
        <c:ser>
          <c:idx val="0"/>
          <c:order val="0"/>
          <c:tx>
            <c:strRef>
              <c:f>Sheet1!$B$1</c:f>
              <c:strCache>
                <c:ptCount val="1"/>
                <c:pt idx="0">
                  <c:v>SBA ELA</c:v>
                </c:pt>
              </c:strCache>
            </c:strRef>
          </c:tx>
          <c:spPr>
            <a:ln w="28575" cap="rnd">
              <a:solidFill>
                <a:schemeClr val="accent1"/>
              </a:solidFill>
              <a:round/>
            </a:ln>
            <a:effectLst/>
          </c:spPr>
          <c:marker>
            <c:symbol val="none"/>
          </c:marker>
          <c:cat>
            <c:numRef>
              <c:f>Sheet1!$A$2:$A$7</c:f>
              <c:numCache>
                <c:formatCode>General</c:formatCode>
                <c:ptCount val="6"/>
                <c:pt idx="0">
                  <c:v>2015</c:v>
                </c:pt>
                <c:pt idx="1">
                  <c:v>2016</c:v>
                </c:pt>
                <c:pt idx="2">
                  <c:v>2017</c:v>
                </c:pt>
                <c:pt idx="3">
                  <c:v>2018</c:v>
                </c:pt>
                <c:pt idx="4">
                  <c:v>2019</c:v>
                </c:pt>
                <c:pt idx="5">
                  <c:v>2022</c:v>
                </c:pt>
              </c:numCache>
            </c:numRef>
          </c:cat>
          <c:val>
            <c:numRef>
              <c:f>Sheet1!$B$2:$B$7</c:f>
              <c:numCache>
                <c:formatCode>General</c:formatCode>
                <c:ptCount val="6"/>
                <c:pt idx="0">
                  <c:v>15.7</c:v>
                </c:pt>
                <c:pt idx="1">
                  <c:v>21.9</c:v>
                </c:pt>
                <c:pt idx="2">
                  <c:v>17.399999999999999</c:v>
                </c:pt>
                <c:pt idx="3">
                  <c:v>20.399999999999999</c:v>
                </c:pt>
                <c:pt idx="4">
                  <c:v>12.5</c:v>
                </c:pt>
                <c:pt idx="5">
                  <c:v>31.6</c:v>
                </c:pt>
              </c:numCache>
            </c:numRef>
          </c:val>
          <c:smooth val="0"/>
          <c:extLst>
            <c:ext xmlns:c16="http://schemas.microsoft.com/office/drawing/2014/chart" uri="{C3380CC4-5D6E-409C-BE32-E72D297353CC}">
              <c16:uniqueId val="{00000000-1FEB-4E52-8EEE-37EE1DDEF082}"/>
            </c:ext>
          </c:extLst>
        </c:ser>
        <c:dLbls>
          <c:showLegendKey val="0"/>
          <c:showVal val="0"/>
          <c:showCatName val="0"/>
          <c:showSerName val="0"/>
          <c:showPercent val="0"/>
          <c:showBubbleSize val="0"/>
        </c:dLbls>
        <c:smooth val="0"/>
        <c:axId val="13316815"/>
        <c:axId val="13315983"/>
      </c:lineChart>
      <c:catAx>
        <c:axId val="13316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15983"/>
        <c:crosses val="autoZero"/>
        <c:auto val="1"/>
        <c:lblAlgn val="ctr"/>
        <c:lblOffset val="100"/>
        <c:noMultiLvlLbl val="0"/>
      </c:catAx>
      <c:valAx>
        <c:axId val="133159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16815"/>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8/15/2022</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8/15/2022</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oEla3FcYA4g?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effectLst/>
                <a:latin typeface="Arial" panose="020B0604020202020204" pitchFamily="34" charset="0"/>
                <a:ea typeface="Calibri" panose="020F0502020204030204" pitchFamily="34" charset="0"/>
                <a:cs typeface="Times New Roman" panose="02020603050405020304" pitchFamily="18" charset="0"/>
              </a:rPr>
              <a:t>MANSON BUILDS</a:t>
            </a:r>
            <a:br>
              <a:rPr lang="en-US" sz="32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p:txBody>
          <a:bodyPr/>
          <a:lstStyle/>
          <a:p>
            <a:pPr marL="0" marR="0" indent="0" algn="ctr">
              <a:lnSpc>
                <a:spcPct val="107000"/>
              </a:lnSpc>
              <a:spcBef>
                <a:spcPts val="0"/>
              </a:spcBef>
              <a:spcAft>
                <a:spcPts val="800"/>
              </a:spcAft>
              <a:buNone/>
            </a:pPr>
            <a:r>
              <a:rPr lang="en-US" sz="2400" b="1" dirty="0">
                <a:effectLst/>
                <a:latin typeface="Arial" panose="020B0604020202020204" pitchFamily="34" charset="0"/>
                <a:ea typeface="Calibri" panose="020F0502020204030204" pitchFamily="34" charset="0"/>
                <a:cs typeface="Times New Roman" panose="02020603050405020304" pitchFamily="18" charset="0"/>
              </a:rPr>
              <a:t>Manson Elementary, in partnership with the community, provides integrated, hands-on learning opportunities that are built on a solid foundation of respectful relationships.  Caring staff, through focus on the whole child, will meet the needs of each and every student, ensuring that they leave here ready to pursue their dreams.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1194942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79D0290-AE3F-429C-961B-FE29695FBFCA}"/>
              </a:ext>
            </a:extLst>
          </p:cNvPr>
          <p:cNvSpPr txBox="1"/>
          <p:nvPr/>
        </p:nvSpPr>
        <p:spPr>
          <a:xfrm>
            <a:off x="1" y="134225"/>
            <a:ext cx="12365372" cy="6001643"/>
          </a:xfrm>
          <a:prstGeom prst="rect">
            <a:avLst/>
          </a:prstGeom>
          <a:noFill/>
        </p:spPr>
        <p:txBody>
          <a:bodyPr wrap="square">
            <a:spAutoFit/>
          </a:bodyPr>
          <a:lstStyle/>
          <a:p>
            <a:pPr marL="0" marR="0" algn="ctr">
              <a:lnSpc>
                <a:spcPct val="107000"/>
              </a:lnSpc>
              <a:spcBef>
                <a:spcPts val="0"/>
              </a:spcBef>
              <a:spcAft>
                <a:spcPts val="800"/>
              </a:spcAft>
            </a:pPr>
            <a:r>
              <a:rPr lang="en-US" sz="1600" b="1" dirty="0">
                <a:effectLst/>
                <a:latin typeface="Arial" panose="020B0604020202020204" pitchFamily="34" charset="0"/>
                <a:ea typeface="Calibri" panose="020F0502020204030204" pitchFamily="34" charset="0"/>
                <a:cs typeface="Times New Roman" panose="02020603050405020304" pitchFamily="18" charset="0"/>
              </a:rPr>
              <a:t>B = Balanced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0000"/>
              </a:lnSpc>
              <a:spcBef>
                <a:spcPts val="0"/>
              </a:spcBef>
              <a:spcAft>
                <a:spcPts val="1800"/>
              </a:spcAft>
            </a:pPr>
            <a:r>
              <a:rPr lang="en-U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We strive to provide a balanced educational experience that incorporates the whole child.</a:t>
            </a:r>
            <a:endParaRPr lang="en-US" sz="16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ctr">
              <a:lnSpc>
                <a:spcPct val="110000"/>
              </a:lnSpc>
              <a:spcBef>
                <a:spcPts val="0"/>
              </a:spcBef>
              <a:spcAft>
                <a:spcPts val="1800"/>
              </a:spcAft>
            </a:pPr>
            <a:r>
              <a:rPr lang="en-U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U = United</a:t>
            </a:r>
            <a:endParaRPr lang="en-US" sz="16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ctr">
              <a:lnSpc>
                <a:spcPct val="110000"/>
              </a:lnSpc>
              <a:spcBef>
                <a:spcPts val="0"/>
              </a:spcBef>
              <a:spcAft>
                <a:spcPts val="1800"/>
              </a:spcAft>
            </a:pPr>
            <a:r>
              <a:rPr lang="en-U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We, staff, parents, district and community, all work together for the well-being and safety of our students</a:t>
            </a:r>
            <a:endParaRPr lang="en-US" sz="16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ctr">
              <a:lnSpc>
                <a:spcPct val="110000"/>
              </a:lnSpc>
              <a:spcBef>
                <a:spcPts val="0"/>
              </a:spcBef>
              <a:spcAft>
                <a:spcPts val="1800"/>
              </a:spcAft>
            </a:pPr>
            <a:r>
              <a:rPr lang="en-U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I = Integrated</a:t>
            </a:r>
            <a:endParaRPr lang="en-US" sz="16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ctr">
              <a:lnSpc>
                <a:spcPct val="110000"/>
              </a:lnSpc>
              <a:spcBef>
                <a:spcPts val="0"/>
              </a:spcBef>
              <a:spcAft>
                <a:spcPts val="1800"/>
              </a:spcAft>
            </a:pPr>
            <a:r>
              <a:rPr lang="en-U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We provide integrated, hands-on learning to let kids access knowledge in meaningful ways</a:t>
            </a:r>
            <a:endParaRPr lang="en-US" sz="16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ctr">
              <a:lnSpc>
                <a:spcPct val="110000"/>
              </a:lnSpc>
              <a:spcBef>
                <a:spcPts val="0"/>
              </a:spcBef>
              <a:spcAft>
                <a:spcPts val="1800"/>
              </a:spcAft>
            </a:pPr>
            <a:r>
              <a:rPr lang="en-U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L = Learning</a:t>
            </a:r>
            <a:endParaRPr lang="en-US" sz="16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ctr">
              <a:lnSpc>
                <a:spcPct val="110000"/>
              </a:lnSpc>
              <a:spcBef>
                <a:spcPts val="0"/>
              </a:spcBef>
              <a:spcAft>
                <a:spcPts val="1800"/>
              </a:spcAft>
            </a:pPr>
            <a:r>
              <a:rPr lang="en-U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We focus on literacy and math as crucial areas to prepare our kids for the future, providing individualized interventions and challenges as needed</a:t>
            </a:r>
            <a:endParaRPr lang="en-US" sz="16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ctr">
              <a:lnSpc>
                <a:spcPct val="110000"/>
              </a:lnSpc>
              <a:spcBef>
                <a:spcPts val="0"/>
              </a:spcBef>
              <a:spcAft>
                <a:spcPts val="1800"/>
              </a:spcAft>
            </a:pPr>
            <a:r>
              <a:rPr lang="en-U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D = Diversity</a:t>
            </a:r>
            <a:endParaRPr lang="en-US" sz="16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ctr">
              <a:lnSpc>
                <a:spcPct val="110000"/>
              </a:lnSpc>
              <a:spcBef>
                <a:spcPts val="0"/>
              </a:spcBef>
              <a:spcAft>
                <a:spcPts val="1800"/>
              </a:spcAft>
            </a:pPr>
            <a:r>
              <a:rPr lang="en-U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We embrace diversity, respect cultures and languages and teach tolerance.</a:t>
            </a:r>
            <a:endParaRPr lang="en-US" sz="16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ctr">
              <a:lnSpc>
                <a:spcPct val="110000"/>
              </a:lnSpc>
              <a:spcBef>
                <a:spcPts val="0"/>
              </a:spcBef>
              <a:spcAft>
                <a:spcPts val="1800"/>
              </a:spcAft>
            </a:pPr>
            <a:r>
              <a:rPr lang="en-U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S = Staff &amp; Students</a:t>
            </a:r>
            <a:endParaRPr lang="en-US" sz="16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ctr">
              <a:lnSpc>
                <a:spcPct val="110000"/>
              </a:lnSpc>
              <a:spcBef>
                <a:spcPts val="0"/>
              </a:spcBef>
              <a:spcAft>
                <a:spcPts val="2400"/>
              </a:spcAft>
            </a:pPr>
            <a:r>
              <a:rPr lang="en-US" sz="1600" b="1" dirty="0">
                <a:solidFill>
                  <a:srgbClr val="FFFFFF"/>
                </a:solidFill>
                <a:effectLst/>
                <a:latin typeface="Arial" panose="020B0604020202020204" pitchFamily="34" charset="0"/>
                <a:ea typeface="Times New Roman" panose="02020603050405020304" pitchFamily="18" charset="0"/>
                <a:cs typeface="Times New Roman" panose="02020603050405020304" pitchFamily="18" charset="0"/>
              </a:rPr>
              <a:t>We have talented and caring educators who work to create meaningful relationships that foster learning for our students.</a:t>
            </a:r>
            <a:endParaRPr lang="en-US" sz="1600" b="1" dirty="0">
              <a:solidFill>
                <a:srgbClr val="FFFFFF"/>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0474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14299"/>
            <a:ext cx="9905998" cy="1905000"/>
          </a:xfrm>
        </p:spPr>
        <p:txBody>
          <a:bodyPr/>
          <a:lstStyle/>
          <a:p>
            <a:pPr algn="ctr"/>
            <a:r>
              <a:rPr lang="en-US" dirty="0"/>
              <a:t>3 year plan – BIG PICTURE</a:t>
            </a:r>
          </a:p>
        </p:txBody>
      </p:sp>
      <p:sp>
        <p:nvSpPr>
          <p:cNvPr id="3" name="Content Placeholder 2"/>
          <p:cNvSpPr>
            <a:spLocks noGrp="1"/>
          </p:cNvSpPr>
          <p:nvPr>
            <p:ph idx="1"/>
          </p:nvPr>
        </p:nvSpPr>
        <p:spPr>
          <a:xfrm>
            <a:off x="1141413" y="1678489"/>
            <a:ext cx="10232220" cy="4112712"/>
          </a:xfrm>
        </p:spPr>
        <p:txBody>
          <a:bodyPr>
            <a:normAutofit fontScale="77500" lnSpcReduction="20000"/>
          </a:bodyPr>
          <a:lstStyle/>
          <a:p>
            <a:r>
              <a:rPr lang="en-US" b="1" u="sng" dirty="0"/>
              <a:t>Year 1 – Enrichment (21-22)</a:t>
            </a:r>
          </a:p>
          <a:p>
            <a:pPr lvl="1"/>
            <a:r>
              <a:rPr lang="en-US" b="1" dirty="0"/>
              <a:t>Enrichment docent collaborates with teachers and helps create performances, showcases, engaging projects</a:t>
            </a:r>
          </a:p>
          <a:p>
            <a:pPr lvl="1"/>
            <a:r>
              <a:rPr lang="en-US" b="1" dirty="0"/>
              <a:t>Push-in to classrooms, studio time, and collaboration is built into master schedule</a:t>
            </a:r>
          </a:p>
          <a:p>
            <a:pPr lvl="2"/>
            <a:r>
              <a:rPr lang="en-US" b="1" dirty="0">
                <a:solidFill>
                  <a:srgbClr val="FF0000"/>
                </a:solidFill>
              </a:rPr>
              <a:t>Each class received two 30 minute sessions in the studio each week</a:t>
            </a:r>
          </a:p>
          <a:p>
            <a:pPr lvl="2"/>
            <a:r>
              <a:rPr lang="en-US" b="1" dirty="0">
                <a:solidFill>
                  <a:srgbClr val="FF0000"/>
                </a:solidFill>
              </a:rPr>
              <a:t>Huge success – see print out of activities and projects</a:t>
            </a:r>
          </a:p>
          <a:p>
            <a:r>
              <a:rPr lang="en-US" b="1" u="sng" dirty="0"/>
              <a:t>Year 2 – Project base learning (22-23)</a:t>
            </a:r>
          </a:p>
          <a:p>
            <a:pPr lvl="1"/>
            <a:r>
              <a:rPr lang="en-US" b="1" dirty="0"/>
              <a:t>All grade levels have a unique experience/activity that kids will never forget</a:t>
            </a:r>
          </a:p>
          <a:p>
            <a:pPr lvl="1"/>
            <a:r>
              <a:rPr lang="en-US" b="1" dirty="0"/>
              <a:t>Training opportunities for staff</a:t>
            </a:r>
          </a:p>
          <a:p>
            <a:pPr lvl="2"/>
            <a:r>
              <a:rPr lang="en-US" b="1" dirty="0">
                <a:solidFill>
                  <a:srgbClr val="FF0000"/>
                </a:solidFill>
              </a:rPr>
              <a:t>New reading curriculum</a:t>
            </a:r>
          </a:p>
          <a:p>
            <a:pPr lvl="2"/>
            <a:r>
              <a:rPr lang="en-US" b="1" dirty="0">
                <a:solidFill>
                  <a:srgbClr val="FF0000"/>
                </a:solidFill>
              </a:rPr>
              <a:t>4</a:t>
            </a:r>
            <a:r>
              <a:rPr lang="en-US" b="1" baseline="30000" dirty="0">
                <a:solidFill>
                  <a:srgbClr val="FF0000"/>
                </a:solidFill>
              </a:rPr>
              <a:t>th</a:t>
            </a:r>
            <a:r>
              <a:rPr lang="en-US" b="1" dirty="0">
                <a:solidFill>
                  <a:srgbClr val="FF0000"/>
                </a:solidFill>
              </a:rPr>
              <a:t> and 5</a:t>
            </a:r>
            <a:r>
              <a:rPr lang="en-US" b="1" baseline="30000" dirty="0">
                <a:solidFill>
                  <a:srgbClr val="FF0000"/>
                </a:solidFill>
              </a:rPr>
              <a:t>th</a:t>
            </a:r>
            <a:r>
              <a:rPr lang="en-US" b="1" dirty="0">
                <a:solidFill>
                  <a:srgbClr val="FF0000"/>
                </a:solidFill>
              </a:rPr>
              <a:t> grade blocking (Math/Science and ELA/SS)</a:t>
            </a:r>
          </a:p>
          <a:p>
            <a:r>
              <a:rPr lang="en-US" b="1" u="sng" dirty="0"/>
              <a:t>Year 3 – multi age (23-24) </a:t>
            </a:r>
          </a:p>
          <a:p>
            <a:pPr lvl="1"/>
            <a:r>
              <a:rPr lang="en-US" b="1" dirty="0"/>
              <a:t>Leadership Mentoring (similar to reading buddies)</a:t>
            </a:r>
          </a:p>
          <a:p>
            <a:pPr lvl="1"/>
            <a:r>
              <a:rPr lang="en-US" b="1" dirty="0"/>
              <a:t>Houses </a:t>
            </a:r>
          </a:p>
        </p:txBody>
      </p:sp>
    </p:spTree>
    <p:extLst>
      <p:ext uri="{BB962C8B-B14F-4D97-AF65-F5344CB8AC3E}">
        <p14:creationId xmlns:p14="http://schemas.microsoft.com/office/powerpoint/2010/main" val="366948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Why is art education important in schools?">
            <a:hlinkClick r:id="" action="ppaction://media"/>
            <a:extLst>
              <a:ext uri="{FF2B5EF4-FFF2-40B4-BE49-F238E27FC236}">
                <a16:creationId xmlns:a16="http://schemas.microsoft.com/office/drawing/2014/main" id="{FFDB4583-A007-4B5F-9298-D7EB4CD89A36}"/>
              </a:ext>
            </a:extLst>
          </p:cNvPr>
          <p:cNvPicPr>
            <a:picLocks noGrp="1" noRot="1" noChangeAspect="1"/>
          </p:cNvPicPr>
          <p:nvPr>
            <p:ph idx="1"/>
            <a:videoFile r:link="rId1"/>
          </p:nvPr>
        </p:nvPicPr>
        <p:blipFill>
          <a:blip r:embed="rId3"/>
          <a:stretch>
            <a:fillRect/>
          </a:stretch>
        </p:blipFill>
        <p:spPr>
          <a:xfrm>
            <a:off x="1627464" y="723878"/>
            <a:ext cx="8968234" cy="5274250"/>
          </a:xfrm>
          <a:prstGeom prst="rect">
            <a:avLst/>
          </a:prstGeom>
        </p:spPr>
      </p:pic>
    </p:spTree>
    <p:extLst>
      <p:ext uri="{BB962C8B-B14F-4D97-AF65-F5344CB8AC3E}">
        <p14:creationId xmlns:p14="http://schemas.microsoft.com/office/powerpoint/2010/main" val="202590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1D2D4-F64F-43A3-AA37-15394D42EE1A}"/>
              </a:ext>
            </a:extLst>
          </p:cNvPr>
          <p:cNvSpPr>
            <a:spLocks noGrp="1"/>
          </p:cNvSpPr>
          <p:nvPr>
            <p:ph type="title"/>
          </p:nvPr>
        </p:nvSpPr>
        <p:spPr>
          <a:xfrm>
            <a:off x="1141413" y="609600"/>
            <a:ext cx="9905998" cy="1117600"/>
          </a:xfrm>
        </p:spPr>
        <p:txBody>
          <a:bodyPr/>
          <a:lstStyle/>
          <a:p>
            <a:pPr algn="ctr"/>
            <a:r>
              <a:rPr lang="en-US" dirty="0"/>
              <a:t>Discipline Down</a:t>
            </a:r>
          </a:p>
        </p:txBody>
      </p:sp>
      <p:graphicFrame>
        <p:nvGraphicFramePr>
          <p:cNvPr id="4" name="Content Placeholder 3">
            <a:extLst>
              <a:ext uri="{FF2B5EF4-FFF2-40B4-BE49-F238E27FC236}">
                <a16:creationId xmlns:a16="http://schemas.microsoft.com/office/drawing/2014/main" id="{BC0A16B3-B8A9-42B6-A541-856B56388567}"/>
              </a:ext>
            </a:extLst>
          </p:cNvPr>
          <p:cNvGraphicFramePr>
            <a:graphicFrameLocks noGrp="1"/>
          </p:cNvGraphicFramePr>
          <p:nvPr>
            <p:ph idx="1"/>
            <p:extLst>
              <p:ext uri="{D42A27DB-BD31-4B8C-83A1-F6EECF244321}">
                <p14:modId xmlns:p14="http://schemas.microsoft.com/office/powerpoint/2010/main" val="4029807423"/>
              </p:ext>
            </p:extLst>
          </p:nvPr>
        </p:nvGraphicFramePr>
        <p:xfrm>
          <a:off x="1141413" y="2108200"/>
          <a:ext cx="9906000" cy="414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4884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09EAD-194B-41E8-B3C4-8FAA81A98881}"/>
              </a:ext>
            </a:extLst>
          </p:cNvPr>
          <p:cNvSpPr>
            <a:spLocks noGrp="1"/>
          </p:cNvSpPr>
          <p:nvPr>
            <p:ph type="title"/>
          </p:nvPr>
        </p:nvSpPr>
        <p:spPr>
          <a:xfrm>
            <a:off x="1141413" y="609600"/>
            <a:ext cx="9905998" cy="1130300"/>
          </a:xfrm>
        </p:spPr>
        <p:txBody>
          <a:bodyPr/>
          <a:lstStyle/>
          <a:p>
            <a:pPr algn="ctr"/>
            <a:r>
              <a:rPr lang="en-US" dirty="0"/>
              <a:t>ACADEMICS UP</a:t>
            </a:r>
          </a:p>
        </p:txBody>
      </p:sp>
      <p:graphicFrame>
        <p:nvGraphicFramePr>
          <p:cNvPr id="4" name="Chart 3">
            <a:extLst>
              <a:ext uri="{FF2B5EF4-FFF2-40B4-BE49-F238E27FC236}">
                <a16:creationId xmlns:a16="http://schemas.microsoft.com/office/drawing/2014/main" id="{C067C553-4E47-43EE-8C63-DD6A4580D70C}"/>
              </a:ext>
            </a:extLst>
          </p:cNvPr>
          <p:cNvGraphicFramePr/>
          <p:nvPr>
            <p:extLst>
              <p:ext uri="{D42A27DB-BD31-4B8C-83A1-F6EECF244321}">
                <p14:modId xmlns:p14="http://schemas.microsoft.com/office/powerpoint/2010/main" val="424110626"/>
              </p:ext>
            </p:extLst>
          </p:nvPr>
        </p:nvGraphicFramePr>
        <p:xfrm>
          <a:off x="0" y="2349500"/>
          <a:ext cx="6233160" cy="38989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3666D998-1491-45F0-A83B-DF64311FA8EE}"/>
              </a:ext>
            </a:extLst>
          </p:cNvPr>
          <p:cNvGraphicFramePr/>
          <p:nvPr>
            <p:extLst>
              <p:ext uri="{D42A27DB-BD31-4B8C-83A1-F6EECF244321}">
                <p14:modId xmlns:p14="http://schemas.microsoft.com/office/powerpoint/2010/main" val="142594022"/>
              </p:ext>
            </p:extLst>
          </p:nvPr>
        </p:nvGraphicFramePr>
        <p:xfrm>
          <a:off x="5977255" y="2349498"/>
          <a:ext cx="6024245" cy="38989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3851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B07A2042-AC32-4A05-8742-2E77778B01FC}"/>
              </a:ext>
            </a:extLst>
          </p:cNvPr>
          <p:cNvGraphicFramePr/>
          <p:nvPr>
            <p:extLst>
              <p:ext uri="{D42A27DB-BD31-4B8C-83A1-F6EECF244321}">
                <p14:modId xmlns:p14="http://schemas.microsoft.com/office/powerpoint/2010/main" val="2312381929"/>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259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9E292DF5-9AA2-47E9-A2C9-046BDD4AADE3}"/>
              </a:ext>
            </a:extLst>
          </p:cNvPr>
          <p:cNvGraphicFramePr/>
          <p:nvPr>
            <p:extLst>
              <p:ext uri="{D42A27DB-BD31-4B8C-83A1-F6EECF244321}">
                <p14:modId xmlns:p14="http://schemas.microsoft.com/office/powerpoint/2010/main" val="3310319533"/>
              </p:ext>
            </p:extLst>
          </p:nvPr>
        </p:nvGraphicFramePr>
        <p:xfrm>
          <a:off x="397564" y="1"/>
          <a:ext cx="11357113" cy="642730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76482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0F262FD6-3409-4039-A531-64BD4D2F99E4}"/>
    </a:ext>
  </a:extLst>
</a:theme>
</file>

<file path=docProps/app.xml><?xml version="1.0" encoding="utf-8"?>
<Properties xmlns="http://schemas.openxmlformats.org/officeDocument/2006/extended-properties" xmlns:vt="http://schemas.openxmlformats.org/officeDocument/2006/docPropsVTypes">
  <Template>Mesh</Template>
  <TotalTime>1320</TotalTime>
  <Words>334</Words>
  <Application>Microsoft Office PowerPoint</Application>
  <PresentationFormat>Widescreen</PresentationFormat>
  <Paragraphs>35</Paragraphs>
  <Slides>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Century Gothic</vt:lpstr>
      <vt:lpstr>Mesh</vt:lpstr>
      <vt:lpstr>MANSON BUILDS </vt:lpstr>
      <vt:lpstr>PowerPoint Presentation</vt:lpstr>
      <vt:lpstr>3 year plan – BIG PICTURE</vt:lpstr>
      <vt:lpstr>PowerPoint Presentation</vt:lpstr>
      <vt:lpstr>Discipline Down</vt:lpstr>
      <vt:lpstr>ACADEMICS UP</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Beliefs</dc:title>
  <dc:creator>Ben Riippi</dc:creator>
  <cp:lastModifiedBy>Janice Stewart</cp:lastModifiedBy>
  <cp:revision>19</cp:revision>
  <dcterms:created xsi:type="dcterms:W3CDTF">2021-05-16T21:07:14Z</dcterms:created>
  <dcterms:modified xsi:type="dcterms:W3CDTF">2022-08-15T15:50:07Z</dcterms:modified>
</cp:coreProperties>
</file>